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6"/>
  </p:notesMasterIdLst>
  <p:sldIdLst>
    <p:sldId id="350" r:id="rId4"/>
    <p:sldId id="342" r:id="rId5"/>
    <p:sldId id="296" r:id="rId6"/>
    <p:sldId id="347" r:id="rId7"/>
    <p:sldId id="352" r:id="rId8"/>
    <p:sldId id="345" r:id="rId9"/>
    <p:sldId id="346" r:id="rId10"/>
    <p:sldId id="353" r:id="rId11"/>
    <p:sldId id="349" r:id="rId12"/>
    <p:sldId id="354" r:id="rId13"/>
    <p:sldId id="355" r:id="rId14"/>
    <p:sldId id="351" r:id="rId1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7351"/>
    <a:srgbClr val="E4FFEE"/>
    <a:srgbClr val="C9FFDE"/>
    <a:srgbClr val="D5FFE5"/>
    <a:srgbClr val="4040C8"/>
    <a:srgbClr val="8FCFFF"/>
    <a:srgbClr val="C1EBF5"/>
    <a:srgbClr val="FFC000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87F8A-FBBA-4194-92EF-E3B7737BC923}" type="datetimeFigureOut">
              <a:rPr lang="zh-CN" altLang="en-US" smtClean="0"/>
              <a:t>2025-08-29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55BEC-405C-4F3A-99E9-FFEC50D8D1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953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30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81253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267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838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348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0077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73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648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6021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0073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4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195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698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784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9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58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232" b="1">
                <a:solidFill>
                  <a:srgbClr val="D60093"/>
                </a:solidFill>
              </a:rPr>
              <a:t>4</a:t>
            </a:r>
            <a:r>
              <a:rPr lang="zh-CN" altLang="en-US" sz="4232" b="1">
                <a:solidFill>
                  <a:srgbClr val="D60093"/>
                </a:solidFill>
              </a:rPr>
              <a:t>　彩　虹</a:t>
            </a:r>
            <a:endParaRPr lang="zh-CN" altLang="zh-CN" sz="4232" b="1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2782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321980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从文中选出合适的词语填空。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神奇的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遥远的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endParaRPr lang="en-US" altLang="zh-CN" sz="3200" smtClean="0">
              <a:solidFill>
                <a:srgbClr val="000000"/>
              </a:solidFill>
              <a:latin typeface="Arial" panose="020B0604020202020204" pitchFamily="34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的项链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小朋友们认为彩虹像什么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在文中画出相关的句子。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2555235" y="920580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桥</a:t>
            </a:r>
            <a:endParaRPr lang="zh-CN" altLang="en-US" sz="32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096000" y="920579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银河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120991" y="1556522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美丽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692150" y="3322801"/>
            <a:ext cx="869981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彩虹像一座神奇的桥</a:t>
            </a:r>
            <a:r>
              <a:rPr lang="en-US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彩虹像一条美丽的</a:t>
            </a:r>
            <a:r>
              <a:rPr lang="zh-CN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项链</a:t>
            </a:r>
            <a:r>
              <a:rPr lang="en-US" altLang="zh-CN" sz="3200" u="sng" smtClean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3475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786315"/>
            <a:ext cx="9895658" cy="36379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下列问题中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不是文中小朋友提出来的一项是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①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是谁为它画了七彩衣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能不能去太空人的家里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③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是谁让彩虹这样美丽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④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能不能到月亮上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你认为彩虹还像什么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 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9111105" y="786315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④</a:t>
            </a:r>
            <a:endParaRPr lang="zh-CN" altLang="en-US" sz="32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848848" y="4345944"/>
            <a:ext cx="7271542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示例</a:t>
            </a:r>
            <a:r>
              <a:rPr lang="en-US" altLang="zh-CN" sz="3200">
                <a:solidFill>
                  <a:srgbClr val="FF0000"/>
                </a:solidFill>
                <a:cs typeface="宋体" panose="02010600030101010101" pitchFamily="2" charset="-122"/>
              </a:rPr>
              <a:t>:</a:t>
            </a: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我认为彩虹还像一条美丽的围巾。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749641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855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305339"/>
            <a:ext cx="10807700" cy="295350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一、用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CN" sz="3200">
                <a:solidFill>
                  <a:srgbClr val="000000"/>
                </a:solidFill>
                <a:latin typeface="Segoe UI Symbol" panose="020B0502040204020203" pitchFamily="34" charset="0"/>
                <a:cs typeface="Segoe UI Symbol" panose="020B0502040204020203" pitchFamily="34" charset="0"/>
              </a:rPr>
              <a:t>✔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选出加点字的正确读音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浇花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yǎo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jiāo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水壶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hú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nú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</a:p>
          <a:p>
            <a:pPr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洒水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sǎ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shǎ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		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镜子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jìn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jìnɡ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</a:p>
          <a:p>
            <a:pPr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dàn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dànɡ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裙子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jūn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qún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820071" y="2520479"/>
            <a:ext cx="4749172" cy="2043252"/>
            <a:chOff x="820071" y="2520479"/>
            <a:chExt cx="4749172" cy="2043252"/>
          </a:xfrm>
        </p:grpSpPr>
        <p:sp>
          <p:nvSpPr>
            <p:cNvPr id="14" name="矩形 13"/>
            <p:cNvSpPr/>
            <p:nvPr/>
          </p:nvSpPr>
          <p:spPr>
            <a:xfrm>
              <a:off x="900481" y="2520479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18" name="矩形 17"/>
            <p:cNvSpPr/>
            <p:nvPr/>
          </p:nvSpPr>
          <p:spPr>
            <a:xfrm>
              <a:off x="5276538" y="2520479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19" name="矩形 18"/>
            <p:cNvSpPr/>
            <p:nvPr/>
          </p:nvSpPr>
          <p:spPr>
            <a:xfrm>
              <a:off x="860273" y="3299966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20" name="矩形 19"/>
            <p:cNvSpPr/>
            <p:nvPr/>
          </p:nvSpPr>
          <p:spPr>
            <a:xfrm>
              <a:off x="5116266" y="3280495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21" name="矩形 20"/>
            <p:cNvSpPr/>
            <p:nvPr/>
          </p:nvSpPr>
          <p:spPr>
            <a:xfrm>
              <a:off x="5061818" y="4040511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22" name="矩形 21"/>
            <p:cNvSpPr/>
            <p:nvPr/>
          </p:nvSpPr>
          <p:spPr>
            <a:xfrm>
              <a:off x="820071" y="3997229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</p:grpSp>
      <p:sp>
        <p:nvSpPr>
          <p:cNvPr id="23" name="矩形 22"/>
          <p:cNvSpPr>
            <a:spLocks noChangeAspect="1"/>
          </p:cNvSpPr>
          <p:nvPr/>
        </p:nvSpPr>
        <p:spPr>
          <a:xfrm>
            <a:off x="2925352" y="2407756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5856181" y="2403455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5" name="矩形 24"/>
          <p:cNvSpPr>
            <a:spLocks noChangeAspect="1"/>
          </p:cNvSpPr>
          <p:nvPr/>
        </p:nvSpPr>
        <p:spPr>
          <a:xfrm>
            <a:off x="1857768" y="3063453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6" name="矩形 25"/>
          <p:cNvSpPr>
            <a:spLocks noChangeAspect="1"/>
          </p:cNvSpPr>
          <p:nvPr/>
        </p:nvSpPr>
        <p:spPr>
          <a:xfrm>
            <a:off x="7039368" y="3063453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7" name="矩形 26"/>
          <p:cNvSpPr>
            <a:spLocks noChangeAspect="1"/>
          </p:cNvSpPr>
          <p:nvPr/>
        </p:nvSpPr>
        <p:spPr>
          <a:xfrm>
            <a:off x="3274165" y="3893645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8" name="矩形 27"/>
          <p:cNvSpPr>
            <a:spLocks noChangeAspect="1"/>
          </p:cNvSpPr>
          <p:nvPr/>
        </p:nvSpPr>
        <p:spPr>
          <a:xfrm>
            <a:off x="7237686" y="3836949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92150" y="562464"/>
            <a:ext cx="10925402" cy="3695378"/>
            <a:chOff x="692150" y="562464"/>
            <a:chExt cx="10925402" cy="3695378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692150" y="562464"/>
              <a:ext cx="10807700" cy="363791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二、读拼音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写字词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今晚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的月亮又大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又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      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月色很美</a:t>
              </a:r>
              <a:r>
                <a:rPr lang="zh-CN" altLang="zh-CN" sz="3200">
                  <a:solidFill>
                    <a:srgbClr val="000000"/>
                  </a:solidFill>
                  <a:latin typeface="NEU-BZ-S92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endPara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带着我坐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在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        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千上玩耍。</a:t>
              </a:r>
              <a:endParaRPr lang="zh-CN" altLang="zh-CN" sz="3200">
                <a:solidFill>
                  <a:srgbClr val="000000"/>
                </a:solidFill>
                <a:effectLst/>
                <a:latin typeface="NEU-BZ-S92"/>
                <a:ea typeface="方正楷体_GBK"/>
                <a:cs typeface="Times New Roman" panose="02020603050405020304" pitchFamily="18" charset="0"/>
              </a:endParaRPr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934095" y="1095937"/>
              <a:ext cx="1161905" cy="1580952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998504" y="1095937"/>
              <a:ext cx="3619048" cy="1666667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035828" y="2762604"/>
              <a:ext cx="1200000" cy="1495238"/>
            </a:xfrm>
            <a:prstGeom prst="rect">
              <a:avLst/>
            </a:prstGeom>
          </p:spPr>
        </p:pic>
      </p:grpSp>
      <p:sp>
        <p:nvSpPr>
          <p:cNvPr id="7" name="矩形 6"/>
          <p:cNvSpPr>
            <a:spLocks noChangeAspect="1"/>
          </p:cNvSpPr>
          <p:nvPr/>
        </p:nvSpPr>
        <p:spPr>
          <a:xfrm>
            <a:off x="5140585" y="1669280"/>
            <a:ext cx="748923" cy="8397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>
                <a:solidFill>
                  <a:srgbClr val="FF0000"/>
                </a:solidFill>
                <a:cs typeface="宋体" panose="02010600030101010101" pitchFamily="2" charset="-122"/>
              </a:rPr>
              <a:t>圆</a:t>
            </a:r>
            <a:endParaRPr lang="zh-CN" altLang="en-US" sz="44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8166814" y="1669279"/>
            <a:ext cx="748923" cy="8397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>
                <a:solidFill>
                  <a:srgbClr val="FF0000"/>
                </a:solidFill>
                <a:cs typeface="宋体" panose="02010600030101010101" pitchFamily="2" charset="-122"/>
              </a:rPr>
              <a:t>丽</a:t>
            </a:r>
            <a:endParaRPr lang="zh-CN" altLang="en-US" sz="44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9652184" y="1685446"/>
            <a:ext cx="1826141" cy="8397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 smtClean="0">
                <a:solidFill>
                  <a:srgbClr val="FF0000"/>
                </a:solidFill>
                <a:cs typeface="宋体" panose="02010600030101010101" pitchFamily="2" charset="-122"/>
              </a:rPr>
              <a:t>哥    哥</a:t>
            </a:r>
            <a:endParaRPr lang="zh-CN" altLang="en-US" sz="440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3261366" y="3215051"/>
            <a:ext cx="748923" cy="8397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>
                <a:solidFill>
                  <a:srgbClr val="FF0000"/>
                </a:solidFill>
                <a:cs typeface="宋体" panose="02010600030101010101" pitchFamily="2" charset="-122"/>
              </a:rPr>
              <a:t>秋</a:t>
            </a:r>
            <a:endParaRPr lang="zh-CN" altLang="en-US" sz="4400"/>
          </a:p>
        </p:txBody>
      </p:sp>
    </p:spTree>
    <p:extLst>
      <p:ext uri="{BB962C8B-B14F-4D97-AF65-F5344CB8AC3E}">
        <p14:creationId xmlns:p14="http://schemas.microsoft.com/office/powerpoint/2010/main" val="112884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1156497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三、照样子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写一写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工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虹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彩虹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马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圭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员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832476" y="2297248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妈</a:t>
            </a:r>
            <a:endParaRPr lang="zh-CN" altLang="en-US" sz="32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138762" y="2297248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妈妈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368645" y="2297248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提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674931" y="2297248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提着</a:t>
            </a:r>
            <a:endParaRPr lang="zh-CN" altLang="en-US" sz="32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1832476" y="2933191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挂</a:t>
            </a:r>
            <a:endParaRPr lang="zh-CN" altLang="en-US" sz="32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3138762" y="2933191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挂失</a:t>
            </a:r>
            <a:endParaRPr lang="zh-CN" altLang="en-US" sz="32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6368645" y="2933191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圆</a:t>
            </a:r>
            <a:endParaRPr lang="zh-CN" altLang="en-US" sz="320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7674931" y="2933191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圆形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385492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125576"/>
            <a:ext cx="10807700" cy="415036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四、读句子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完成练习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花裙子飘啊飘的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不就成了一朵彩云吗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照样子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写词语。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飘啊飘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这句话的意思是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①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花裙子飘啊飘的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就像一朵彩云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花裙子是用彩云做的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2915093" y="2882787"/>
            <a:ext cx="1415772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走啊走</a:t>
            </a:r>
            <a:endParaRPr lang="zh-CN" altLang="en-US" sz="320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5516779" y="2882787"/>
            <a:ext cx="1415772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说啊说</a:t>
            </a:r>
            <a:endParaRPr lang="zh-CN" altLang="en-US" sz="320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4101007" y="3446066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①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966971"/>
            <a:ext cx="10807700" cy="53322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五、阅读儿歌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完成练习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ea typeface="方正宋黑_GBK"/>
                <a:cs typeface="Times New Roman" panose="02020603050405020304" pitchFamily="18" charset="0"/>
              </a:rPr>
              <a:t>美丽的彩虹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雨过天晴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一道彩虹高高挂在天空。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丁丁说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彩虹像一座神奇的桥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我想从这座桥上走过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去看看遥远的银河。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282499"/>
            <a:ext cx="10807700" cy="596227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冬冬说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彩虹像一条美丽的项链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天上的仙女戴上它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一定会更加好看。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小弟弟问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如果从彩虹顶上滑下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会到哪里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</a:pPr>
            <a:r>
              <a:rPr lang="zh-CN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能不能去太空人的家里</a:t>
            </a:r>
            <a:r>
              <a:rPr lang="en-US" altLang="zh-CN" sz="3200">
                <a:latin typeface="Times New Roman" panose="02020603050405020304" pitchFamily="18" charset="0"/>
                <a:ea typeface="楷体" panose="02010609060101010101" pitchFamily="49" charset="-122"/>
              </a:rPr>
              <a:t>?</a:t>
            </a:r>
            <a:br>
              <a:rPr lang="en-US" altLang="zh-CN" sz="3200">
                <a:latin typeface="Times New Roman" panose="02020603050405020304" pitchFamily="18" charset="0"/>
                <a:ea typeface="楷体" panose="02010609060101010101" pitchFamily="49" charset="-122"/>
              </a:rPr>
            </a:b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4144770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798847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小妹妹问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b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</a:b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是谁让彩虹这样美丽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b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</a:b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是谁为它画了七彩衣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b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</a:b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是谁有这样巨大的笔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b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</a:b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/>
            </a:r>
            <a:b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</a:b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彩虹的颜色越来越淡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b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</a:b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渐渐地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它回到了白云中间。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选自《阶梯新阅读》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有删改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6086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738</TotalTime>
  <Words>252</Words>
  <Application>Microsoft Office PowerPoint</Application>
  <PresentationFormat>宽屏</PresentationFormat>
  <Paragraphs>94</Paragraphs>
  <Slides>12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12</vt:i4>
      </vt:variant>
    </vt:vector>
  </HeadingPairs>
  <TitlesOfParts>
    <vt:vector size="30" baseType="lpstr">
      <vt:lpstr>NEU-BZ-S92</vt:lpstr>
      <vt:lpstr>方正楷体_GBK</vt:lpstr>
      <vt:lpstr>方正宋黑_GBK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Segoe UI Symbol</vt:lpstr>
      <vt:lpstr>Times New Roman</vt:lpstr>
      <vt:lpstr>Office 主题</vt:lpstr>
      <vt:lpstr>专业教辅课件Q:251490010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42</cp:revision>
  <dcterms:created xsi:type="dcterms:W3CDTF">2021-07-19T03:09:34Z</dcterms:created>
  <dcterms:modified xsi:type="dcterms:W3CDTF">2025-08-29T02:35:41Z</dcterms:modified>
</cp:coreProperties>
</file>